
<file path=[Content_Types].xml><?xml version="1.0" encoding="utf-8"?>
<Types xmlns="http://schemas.openxmlformats.org/package/2006/content-types">
  <Default Extension="xml" ContentType="application/xml"/>
  <Default Extension="rels" ContentType="application/vnd.openxmlformats-package.relationships+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6"/>
  </p:normalViewPr>
  <p:slideViewPr>
    <p:cSldViewPr snapToGrid="0" snapToObjects="1">
      <p:cViewPr varScale="1">
        <p:scale>
          <a:sx n="124" d="100"/>
          <a:sy n="124" d="100"/>
        </p:scale>
        <p:origin x="7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939474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 name="Shape 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4233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24569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289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39719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85002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49564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2" name="Shape 1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 name="Shape 15"/>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 name="Shape 1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lvl="0" algn="ctr">
              <a:spcBef>
                <a:spcPts val="0"/>
              </a:spcBef>
              <a:buClr>
                <a:schemeClr val="dk1"/>
              </a:buClr>
              <a:buSzPct val="100000"/>
              <a:buNone/>
              <a:defRPr sz="1800">
                <a:solidFill>
                  <a:schemeClr val="dk1"/>
                </a:solidFill>
              </a:defRPr>
            </a:lvl1pPr>
          </a:lstStyle>
          <a:p>
            <a:endParaRPr/>
          </a:p>
        </p:txBody>
      </p:sp>
      <p:sp>
        <p:nvSpPr>
          <p:cNvPr id="27" name="Shape 27"/>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
        <p:nvSpPr>
          <p:cNvPr id="29" name="Shape 2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lvl="0">
              <a:spcBef>
                <a:spcPts val="0"/>
              </a:spcBef>
              <a:buClr>
                <a:schemeClr val="dk1"/>
              </a:buClr>
              <a:buSzPct val="100000"/>
              <a:buNone/>
              <a:defRPr sz="3600" b="1">
                <a:solidFill>
                  <a:schemeClr val="dk1"/>
                </a:solidFill>
              </a:defRPr>
            </a:lvl1pPr>
            <a:lvl2pPr lvl="1">
              <a:spcBef>
                <a:spcPts val="0"/>
              </a:spcBef>
              <a:buClr>
                <a:schemeClr val="dk1"/>
              </a:buClr>
              <a:buSzPct val="100000"/>
              <a:buNone/>
              <a:defRPr sz="3600" b="1">
                <a:solidFill>
                  <a:schemeClr val="dk1"/>
                </a:solidFill>
              </a:defRPr>
            </a:lvl2pPr>
            <a:lvl3pPr lvl="2">
              <a:spcBef>
                <a:spcPts val="0"/>
              </a:spcBef>
              <a:buClr>
                <a:schemeClr val="dk1"/>
              </a:buClr>
              <a:buSzPct val="100000"/>
              <a:buNone/>
              <a:defRPr sz="3600" b="1">
                <a:solidFill>
                  <a:schemeClr val="dk1"/>
                </a:solidFill>
              </a:defRPr>
            </a:lvl3pPr>
            <a:lvl4pPr lvl="3">
              <a:spcBef>
                <a:spcPts val="0"/>
              </a:spcBef>
              <a:buClr>
                <a:schemeClr val="dk1"/>
              </a:buClr>
              <a:buSzPct val="100000"/>
              <a:buNone/>
              <a:defRPr sz="3600" b="1">
                <a:solidFill>
                  <a:schemeClr val="dk1"/>
                </a:solidFill>
              </a:defRPr>
            </a:lvl4pPr>
            <a:lvl5pPr lvl="4">
              <a:spcBef>
                <a:spcPts val="0"/>
              </a:spcBef>
              <a:buClr>
                <a:schemeClr val="dk1"/>
              </a:buClr>
              <a:buSzPct val="100000"/>
              <a:buNone/>
              <a:defRPr sz="3600" b="1">
                <a:solidFill>
                  <a:schemeClr val="dk1"/>
                </a:solidFill>
              </a:defRPr>
            </a:lvl5pPr>
            <a:lvl6pPr lvl="5">
              <a:spcBef>
                <a:spcPts val="0"/>
              </a:spcBef>
              <a:buClr>
                <a:schemeClr val="dk1"/>
              </a:buClr>
              <a:buSzPct val="100000"/>
              <a:buNone/>
              <a:defRPr sz="3600" b="1">
                <a:solidFill>
                  <a:schemeClr val="dk1"/>
                </a:solidFill>
              </a:defRPr>
            </a:lvl6pPr>
            <a:lvl7pPr lvl="6">
              <a:spcBef>
                <a:spcPts val="0"/>
              </a:spcBef>
              <a:buClr>
                <a:schemeClr val="dk1"/>
              </a:buClr>
              <a:buSzPct val="100000"/>
              <a:buNone/>
              <a:defRPr sz="3600" b="1">
                <a:solidFill>
                  <a:schemeClr val="dk1"/>
                </a:solidFill>
              </a:defRPr>
            </a:lvl7pPr>
            <a:lvl8pPr lvl="7">
              <a:spcBef>
                <a:spcPts val="0"/>
              </a:spcBef>
              <a:buClr>
                <a:schemeClr val="dk1"/>
              </a:buClr>
              <a:buSzPct val="100000"/>
              <a:buNone/>
              <a:defRPr sz="3600" b="1">
                <a:solidFill>
                  <a:schemeClr val="dk1"/>
                </a:solidFill>
              </a:defRPr>
            </a:lvl8pPr>
            <a:lvl9pPr lvl="8">
              <a:spcBef>
                <a:spcPts val="0"/>
              </a:spcBef>
              <a:buClr>
                <a:schemeClr val="dk1"/>
              </a:buClr>
              <a:buSzPct val="100000"/>
              <a:buNone/>
              <a:defRPr sz="3600" b="1">
                <a:solidFill>
                  <a:schemeClr val="dk1"/>
                </a:solidFill>
              </a:defRPr>
            </a:lvl9pPr>
          </a:lstStyle>
          <a:p>
            <a:endParaRPr/>
          </a:p>
        </p:txBody>
      </p:sp>
      <p:sp>
        <p:nvSpPr>
          <p:cNvPr id="7" name="Shape 7"/>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lvl="0">
              <a:spcBef>
                <a:spcPts val="600"/>
              </a:spcBef>
              <a:buSzPct val="100000"/>
              <a:defRPr sz="3000"/>
            </a:lvl1pPr>
            <a:lvl2pPr lvl="1">
              <a:spcBef>
                <a:spcPts val="480"/>
              </a:spcBef>
              <a:buSzPct val="100000"/>
              <a:defRPr sz="2400"/>
            </a:lvl2pPr>
            <a:lvl3pPr lvl="2">
              <a:spcBef>
                <a:spcPts val="480"/>
              </a:spcBef>
              <a:buSzPct val="100000"/>
              <a:defRPr sz="2400"/>
            </a:lvl3pPr>
            <a:lvl4pPr lvl="3">
              <a:spcBef>
                <a:spcPts val="360"/>
              </a:spcBef>
              <a:buSzPct val="100000"/>
              <a:defRPr sz="1800"/>
            </a:lvl4pPr>
            <a:lvl5pPr lvl="4">
              <a:spcBef>
                <a:spcPts val="360"/>
              </a:spcBef>
              <a:buSzPct val="100000"/>
              <a:defRPr sz="1800"/>
            </a:lvl5pPr>
            <a:lvl6pPr lvl="5">
              <a:spcBef>
                <a:spcPts val="360"/>
              </a:spcBef>
              <a:buSzPct val="100000"/>
              <a:defRPr sz="1800"/>
            </a:lvl6pPr>
            <a:lvl7pPr lvl="6">
              <a:spcBef>
                <a:spcPts val="360"/>
              </a:spcBef>
              <a:buSzPct val="100000"/>
              <a:defRPr sz="1800"/>
            </a:lvl7pPr>
            <a:lvl8pPr lvl="7">
              <a:spcBef>
                <a:spcPts val="360"/>
              </a:spcBef>
              <a:buSzPct val="100000"/>
              <a:defRPr sz="1800"/>
            </a:lvl8pPr>
            <a:lvl9pPr lvl="8">
              <a:spcBef>
                <a:spcPts val="360"/>
              </a:spcBef>
              <a:buSzPct val="100000"/>
              <a:defRPr sz="1800"/>
            </a:lvl9pPr>
          </a:lstStyle>
          <a:p>
            <a:endParaRPr/>
          </a:p>
        </p:txBody>
      </p:sp>
      <p:sp>
        <p:nvSpPr>
          <p:cNvPr id="8" name="Shape 8"/>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300">
                <a:solidFill>
                  <a:schemeClr val="dk1"/>
                </a:solidFill>
              </a:rPr>
              <a:t>‹#›</a:t>
            </a:fld>
            <a:endParaRPr lang="en" sz="1300">
              <a:solidFill>
                <a:schemeClr val="dk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Electromechanics" TargetMode="External"/><Relationship Id="rId4" Type="http://schemas.openxmlformats.org/officeDocument/2006/relationships/hyperlink" Target="https://en.wikipedia.org/wiki/Rotor_machine" TargetMode="External"/><Relationship Id="rId5" Type="http://schemas.openxmlformats.org/officeDocument/2006/relationships/hyperlink" Target="https://en.wikipedia.org/wiki/Polish_language" TargetMode="External"/><Relationship Id="rId6" Type="http://schemas.openxmlformats.org/officeDocument/2006/relationships/hyperlink" Target="https://en.wikipedia.org/wiki/Poland" TargetMode="External"/><Relationship Id="rId7" Type="http://schemas.openxmlformats.org/officeDocument/2006/relationships/hyperlink" Target="https://en.wikipedia.org/wiki/Marian_Rejewski" TargetMode="External"/><Relationship Id="rId8" Type="http://schemas.openxmlformats.org/officeDocument/2006/relationships/hyperlink" Target="https://en.wikipedia.org/wiki/Germany" TargetMode="External"/><Relationship Id="rId9"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ctrTitle"/>
          </p:nvPr>
        </p:nvSpPr>
        <p:spPr>
          <a:xfrm>
            <a:off x="685800" y="1583342"/>
            <a:ext cx="7772400" cy="1159856"/>
          </a:xfrm>
          <a:prstGeom prst="rect">
            <a:avLst/>
          </a:prstGeom>
        </p:spPr>
        <p:txBody>
          <a:bodyPr lIns="91425" tIns="91425" rIns="91425" bIns="91425" anchor="b" anchorCtr="0">
            <a:noAutofit/>
          </a:bodyPr>
          <a:lstStyle/>
          <a:p>
            <a:pPr lvl="0" rtl="0">
              <a:spcBef>
                <a:spcPts val="0"/>
              </a:spcBef>
              <a:buNone/>
            </a:pPr>
            <a:r>
              <a:rPr lang="en">
                <a:latin typeface="Impact"/>
                <a:ea typeface="Impact"/>
                <a:cs typeface="Impact"/>
                <a:sym typeface="Impact"/>
              </a:rPr>
              <a:t>WORLD OF WONDERS :</a:t>
            </a:r>
          </a:p>
          <a:p>
            <a:pPr lvl="0" rtl="0">
              <a:spcBef>
                <a:spcPts val="0"/>
              </a:spcBef>
              <a:buNone/>
            </a:pPr>
            <a:r>
              <a:rPr lang="en">
                <a:latin typeface="Impact"/>
                <a:ea typeface="Impact"/>
                <a:cs typeface="Impact"/>
                <a:sym typeface="Impact"/>
              </a:rPr>
              <a:t>THE ENIGMA MACHINE</a:t>
            </a:r>
          </a:p>
        </p:txBody>
      </p:sp>
      <p:sp>
        <p:nvSpPr>
          <p:cNvPr id="35" name="Shape 35"/>
          <p:cNvSpPr txBox="1">
            <a:spLocks noGrp="1"/>
          </p:cNvSpPr>
          <p:nvPr>
            <p:ph type="subTitle" idx="1"/>
          </p:nvPr>
        </p:nvSpPr>
        <p:spPr>
          <a:xfrm>
            <a:off x="685800" y="2840053"/>
            <a:ext cx="7772400" cy="784737"/>
          </a:xfrm>
          <a:prstGeom prst="rect">
            <a:avLst/>
          </a:prstGeom>
        </p:spPr>
        <p:txBody>
          <a:bodyPr lIns="91425" tIns="91425" rIns="91425" bIns="91425" anchor="t" anchorCtr="0">
            <a:noAutofit/>
          </a:bodyPr>
          <a:lstStyle/>
          <a:p>
            <a:pPr lvl="0">
              <a:spcBef>
                <a:spcPts val="0"/>
              </a:spcBef>
              <a:buNone/>
            </a:pPr>
            <a:r>
              <a:rPr lang="en" sz="1200"/>
              <a:t>Karen Nguyen</a:t>
            </a:r>
          </a:p>
        </p:txBody>
      </p:sp>
      <p:pic>
        <p:nvPicPr>
          <p:cNvPr id="36" name="Shape 36"/>
          <p:cNvPicPr preferRelativeResize="0"/>
          <p:nvPr/>
        </p:nvPicPr>
        <p:blipFill>
          <a:blip r:embed="rId3">
            <a:alphaModFix/>
          </a:blip>
          <a:stretch>
            <a:fillRect/>
          </a:stretch>
        </p:blipFill>
        <p:spPr>
          <a:xfrm>
            <a:off x="3820837" y="3168200"/>
            <a:ext cx="1502325" cy="18877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sz="2400" b="0" i="1" u="sng">
                <a:latin typeface="Georgia"/>
                <a:ea typeface="Georgia"/>
                <a:cs typeface="Georgia"/>
                <a:sym typeface="Georgia"/>
              </a:rPr>
              <a:t>What is the Enigma Machine?</a:t>
            </a:r>
          </a:p>
        </p:txBody>
      </p:sp>
      <p:sp>
        <p:nvSpPr>
          <p:cNvPr id="42" name="Shape 4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None/>
            </a:pPr>
            <a:r>
              <a:rPr lang="en" sz="1400">
                <a:latin typeface="Georgia"/>
                <a:ea typeface="Georgia"/>
                <a:cs typeface="Georgia"/>
                <a:sym typeface="Georgia"/>
              </a:rPr>
              <a:t> 	The </a:t>
            </a:r>
            <a:r>
              <a:rPr lang="en" sz="1400" i="1">
                <a:latin typeface="Georgia"/>
                <a:ea typeface="Georgia"/>
                <a:cs typeface="Georgia"/>
                <a:sym typeface="Georgia"/>
              </a:rPr>
              <a:t>Enigma Machine</a:t>
            </a:r>
            <a:r>
              <a:rPr lang="en" sz="1400">
                <a:latin typeface="Georgia"/>
                <a:ea typeface="Georgia"/>
                <a:cs typeface="Georgia"/>
                <a:sym typeface="Georgia"/>
              </a:rPr>
              <a:t> was created around the end of World War I by a German engineer named Arthur Scherbius. The </a:t>
            </a:r>
            <a:r>
              <a:rPr lang="en" sz="1400" i="1">
                <a:latin typeface="Georgia"/>
                <a:ea typeface="Georgia"/>
                <a:cs typeface="Georgia"/>
                <a:sym typeface="Georgia"/>
              </a:rPr>
              <a:t>Enigma Machine</a:t>
            </a:r>
            <a:r>
              <a:rPr lang="en" sz="1400">
                <a:latin typeface="Georgia"/>
                <a:ea typeface="Georgia"/>
                <a:cs typeface="Georgia"/>
                <a:sym typeface="Georgia"/>
              </a:rPr>
              <a:t> was </a:t>
            </a:r>
            <a:r>
              <a:rPr lang="en" sz="1400">
                <a:solidFill>
                  <a:srgbClr val="323232"/>
                </a:solidFill>
                <a:latin typeface="Georgia"/>
                <a:ea typeface="Georgia"/>
                <a:cs typeface="Georgia"/>
                <a:sym typeface="Georgia"/>
              </a:rPr>
              <a:t>capable of transcribing coded information, in the hope of sending messages in secure communications. It contained </a:t>
            </a:r>
            <a:r>
              <a:rPr lang="en" sz="1400">
                <a:latin typeface="Georgia"/>
                <a:ea typeface="Georgia"/>
                <a:cs typeface="Georgia"/>
                <a:sym typeface="Georgia"/>
              </a:rPr>
              <a:t>series of </a:t>
            </a:r>
            <a:r>
              <a:rPr lang="en" sz="1400">
                <a:latin typeface="Georgia"/>
                <a:ea typeface="Georgia"/>
                <a:cs typeface="Georgia"/>
                <a:sym typeface="Georgia"/>
                <a:hlinkClick r:id="rId3"/>
              </a:rPr>
              <a:t>electro-mechanical</a:t>
            </a:r>
            <a:r>
              <a:rPr lang="en" sz="1400">
                <a:latin typeface="Georgia"/>
                <a:ea typeface="Georgia"/>
                <a:cs typeface="Georgia"/>
                <a:sym typeface="Georgia"/>
              </a:rPr>
              <a:t> </a:t>
            </a:r>
            <a:r>
              <a:rPr lang="en" sz="1400">
                <a:latin typeface="Georgia"/>
                <a:ea typeface="Georgia"/>
                <a:cs typeface="Georgia"/>
                <a:sym typeface="Georgia"/>
                <a:hlinkClick r:id="rId4"/>
              </a:rPr>
              <a:t>rotor cipher machines</a:t>
            </a:r>
            <a:r>
              <a:rPr lang="en" sz="1400">
                <a:latin typeface="Georgia"/>
                <a:ea typeface="Georgia"/>
                <a:cs typeface="Georgia"/>
                <a:sym typeface="Georgia"/>
              </a:rPr>
              <a:t>, and like any other rotor machines, it contained mechanical and electrical subsystems. </a:t>
            </a:r>
          </a:p>
          <a:p>
            <a:pPr lvl="0" rtl="0">
              <a:lnSpc>
                <a:spcPct val="115000"/>
              </a:lnSpc>
              <a:spcBef>
                <a:spcPts val="0"/>
              </a:spcBef>
              <a:buNone/>
            </a:pPr>
            <a:r>
              <a:rPr lang="en" sz="1400">
                <a:latin typeface="Georgia"/>
                <a:ea typeface="Georgia"/>
                <a:cs typeface="Georgia"/>
                <a:sym typeface="Georgia"/>
              </a:rPr>
              <a:t>	The most commonly known machine was the “</a:t>
            </a:r>
            <a:r>
              <a:rPr lang="en" sz="1400" i="1">
                <a:latin typeface="Georgia"/>
                <a:ea typeface="Georgia"/>
                <a:cs typeface="Georgia"/>
                <a:sym typeface="Georgia"/>
              </a:rPr>
              <a:t>bomba</a:t>
            </a:r>
            <a:r>
              <a:rPr lang="en" sz="1400">
                <a:latin typeface="Georgia"/>
                <a:ea typeface="Georgia"/>
                <a:cs typeface="Georgia"/>
                <a:sym typeface="Georgia"/>
              </a:rPr>
              <a:t>” or “</a:t>
            </a:r>
            <a:r>
              <a:rPr lang="en" sz="1400" i="1">
                <a:solidFill>
                  <a:schemeClr val="dk1"/>
                </a:solidFill>
                <a:latin typeface="Georgia"/>
                <a:ea typeface="Georgia"/>
                <a:cs typeface="Georgia"/>
                <a:sym typeface="Georgia"/>
              </a:rPr>
              <a:t>bomba kryptologiczna</a:t>
            </a:r>
            <a:r>
              <a:rPr lang="en" sz="1400">
                <a:solidFill>
                  <a:schemeClr val="dk1"/>
                </a:solidFill>
                <a:latin typeface="Georgia"/>
                <a:ea typeface="Georgia"/>
                <a:cs typeface="Georgia"/>
                <a:sym typeface="Georgia"/>
              </a:rPr>
              <a:t> (</a:t>
            </a:r>
            <a:r>
              <a:rPr lang="en" sz="1400">
                <a:solidFill>
                  <a:schemeClr val="dk1"/>
                </a:solidFill>
                <a:latin typeface="Georgia"/>
                <a:ea typeface="Georgia"/>
                <a:cs typeface="Georgia"/>
                <a:sym typeface="Georgia"/>
                <a:hlinkClick r:id="rId5"/>
              </a:rPr>
              <a:t>Polish</a:t>
            </a:r>
            <a:r>
              <a:rPr lang="en" sz="1400">
                <a:solidFill>
                  <a:schemeClr val="dk1"/>
                </a:solidFill>
                <a:latin typeface="Georgia"/>
                <a:ea typeface="Georgia"/>
                <a:cs typeface="Georgia"/>
                <a:sym typeface="Georgia"/>
              </a:rPr>
              <a:t> for "bomb" or "cryptologic bomb") and was a special-purpose machine designed about October 1938 by </a:t>
            </a:r>
            <a:r>
              <a:rPr lang="en" sz="1400">
                <a:solidFill>
                  <a:schemeClr val="dk1"/>
                </a:solidFill>
                <a:latin typeface="Georgia"/>
                <a:ea typeface="Georgia"/>
                <a:cs typeface="Georgia"/>
                <a:sym typeface="Georgia"/>
                <a:hlinkClick r:id="rId6"/>
              </a:rPr>
              <a:t>Polish</a:t>
            </a:r>
            <a:r>
              <a:rPr lang="en" sz="1400">
                <a:latin typeface="Georgia"/>
                <a:ea typeface="Georgia"/>
                <a:cs typeface="Georgia"/>
                <a:sym typeface="Georgia"/>
              </a:rPr>
              <a:t> cryptologist</a:t>
            </a:r>
            <a:r>
              <a:rPr lang="en" sz="1400">
                <a:solidFill>
                  <a:schemeClr val="dk1"/>
                </a:solidFill>
                <a:latin typeface="Georgia"/>
                <a:ea typeface="Georgia"/>
                <a:cs typeface="Georgia"/>
                <a:sym typeface="Georgia"/>
              </a:rPr>
              <a:t> </a:t>
            </a:r>
            <a:r>
              <a:rPr lang="en" sz="1400">
                <a:solidFill>
                  <a:schemeClr val="dk1"/>
                </a:solidFill>
                <a:latin typeface="Georgia"/>
                <a:ea typeface="Georgia"/>
                <a:cs typeface="Georgia"/>
                <a:sym typeface="Georgia"/>
                <a:hlinkClick r:id="rId7"/>
              </a:rPr>
              <a:t>Marian Rejewski</a:t>
            </a:r>
            <a:r>
              <a:rPr lang="en" sz="1400">
                <a:solidFill>
                  <a:schemeClr val="dk1"/>
                </a:solidFill>
                <a:latin typeface="Georgia"/>
                <a:ea typeface="Georgia"/>
                <a:cs typeface="Georgia"/>
                <a:sym typeface="Georgia"/>
              </a:rPr>
              <a:t> to break </a:t>
            </a:r>
            <a:r>
              <a:rPr lang="en" sz="1400">
                <a:solidFill>
                  <a:schemeClr val="dk1"/>
                </a:solidFill>
                <a:latin typeface="Georgia"/>
                <a:ea typeface="Georgia"/>
                <a:cs typeface="Georgia"/>
                <a:sym typeface="Georgia"/>
                <a:hlinkClick r:id="rId8"/>
              </a:rPr>
              <a:t>German</a:t>
            </a:r>
            <a:r>
              <a:rPr lang="en" sz="1400">
                <a:solidFill>
                  <a:schemeClr val="dk1"/>
                </a:solidFill>
                <a:latin typeface="Georgia"/>
                <a:ea typeface="Georgia"/>
                <a:cs typeface="Georgia"/>
                <a:sym typeface="Georgia"/>
              </a:rPr>
              <a:t> Enigma Machine ciphers.</a:t>
            </a:r>
          </a:p>
          <a:p>
            <a:pPr lvl="0" rtl="0">
              <a:lnSpc>
                <a:spcPct val="115000"/>
              </a:lnSpc>
              <a:spcBef>
                <a:spcPts val="0"/>
              </a:spcBef>
              <a:buNone/>
            </a:pPr>
            <a:r>
              <a:rPr lang="en" sz="1400">
                <a:latin typeface="Georgia"/>
                <a:ea typeface="Georgia"/>
                <a:cs typeface="Georgia"/>
                <a:sym typeface="Georgia"/>
              </a:rPr>
              <a:t>                                                 </a:t>
            </a:r>
          </a:p>
          <a:p>
            <a:pPr lvl="0" rtl="0">
              <a:lnSpc>
                <a:spcPct val="115000"/>
              </a:lnSpc>
              <a:spcBef>
                <a:spcPts val="0"/>
              </a:spcBef>
              <a:buNone/>
            </a:pPr>
            <a:r>
              <a:rPr lang="en" sz="1400">
                <a:latin typeface="Georgia"/>
                <a:ea typeface="Georgia"/>
                <a:cs typeface="Georgia"/>
                <a:sym typeface="Georgia"/>
              </a:rPr>
              <a:t>                                                                                                                                              </a:t>
            </a:r>
            <a:r>
              <a:rPr lang="en" sz="1000">
                <a:solidFill>
                  <a:srgbClr val="B7B7B7"/>
                </a:solidFill>
              </a:rPr>
              <a:t>this was used to break the codes</a:t>
            </a:r>
            <a:r>
              <a:rPr lang="en" sz="1400">
                <a:latin typeface="Georgia"/>
                <a:ea typeface="Georgia"/>
                <a:cs typeface="Georgia"/>
                <a:sym typeface="Georgia"/>
              </a:rPr>
              <a:t> </a:t>
            </a:r>
          </a:p>
          <a:p>
            <a:pPr lvl="0" indent="457200" rtl="0">
              <a:lnSpc>
                <a:spcPct val="115000"/>
              </a:lnSpc>
              <a:spcBef>
                <a:spcPts val="0"/>
              </a:spcBef>
              <a:buNone/>
            </a:pPr>
            <a:endParaRPr sz="1400">
              <a:latin typeface="Georgia"/>
              <a:ea typeface="Georgia"/>
              <a:cs typeface="Georgia"/>
              <a:sym typeface="Georgia"/>
            </a:endParaRPr>
          </a:p>
          <a:p>
            <a:pPr marL="0" lvl="0" indent="0" rtl="0">
              <a:lnSpc>
                <a:spcPct val="115000"/>
              </a:lnSpc>
              <a:spcBef>
                <a:spcPts val="0"/>
              </a:spcBef>
              <a:buNone/>
            </a:pPr>
            <a:r>
              <a:rPr lang="en" sz="1400" u="sng">
                <a:solidFill>
                  <a:schemeClr val="dk1"/>
                </a:solidFill>
                <a:latin typeface="Georgia"/>
                <a:ea typeface="Georgia"/>
                <a:cs typeface="Georgia"/>
                <a:sym typeface="Georgia"/>
              </a:rPr>
              <a:t>CRYPTOLOGIST: </a:t>
            </a:r>
            <a:r>
              <a:rPr lang="en" sz="1200" i="1">
                <a:solidFill>
                  <a:schemeClr val="dk1"/>
                </a:solidFill>
                <a:latin typeface="Georgia"/>
                <a:ea typeface="Georgia"/>
                <a:cs typeface="Georgia"/>
                <a:sym typeface="Georgia"/>
              </a:rPr>
              <a:t>person who works to decipher hidden                                                                                               language, crack secret codes, and find ways to protect info</a:t>
            </a:r>
          </a:p>
          <a:p>
            <a:pPr marL="0" lvl="0" indent="-69850" rtl="0">
              <a:lnSpc>
                <a:spcPct val="115000"/>
              </a:lnSpc>
              <a:spcBef>
                <a:spcPts val="0"/>
              </a:spcBef>
              <a:buClr>
                <a:schemeClr val="dk1"/>
              </a:buClr>
              <a:buSzPct val="78571"/>
              <a:buFont typeface="Arial"/>
              <a:buNone/>
            </a:pPr>
            <a:r>
              <a:rPr lang="en" sz="1400" u="sng">
                <a:solidFill>
                  <a:schemeClr val="dk1"/>
                </a:solidFill>
                <a:latin typeface="Georgia"/>
                <a:ea typeface="Georgia"/>
                <a:cs typeface="Georgia"/>
                <a:sym typeface="Georgia"/>
              </a:rPr>
              <a:t>SUBSYSTEM:</a:t>
            </a:r>
            <a:r>
              <a:rPr lang="en" sz="1400">
                <a:solidFill>
                  <a:schemeClr val="dk1"/>
                </a:solidFill>
                <a:latin typeface="Georgia"/>
                <a:ea typeface="Georgia"/>
                <a:cs typeface="Georgia"/>
                <a:sym typeface="Georgia"/>
              </a:rPr>
              <a:t> </a:t>
            </a:r>
            <a:r>
              <a:rPr lang="en" sz="1200" i="1">
                <a:solidFill>
                  <a:srgbClr val="222222"/>
                </a:solidFill>
                <a:latin typeface="Georgia"/>
                <a:ea typeface="Georgia"/>
                <a:cs typeface="Georgia"/>
                <a:sym typeface="Georgia"/>
              </a:rPr>
              <a:t>a self-contained system within a larger system.</a:t>
            </a:r>
            <a:r>
              <a:rPr lang="en" sz="1200" i="1">
                <a:solidFill>
                  <a:schemeClr val="dk1"/>
                </a:solidFill>
                <a:latin typeface="Georgia"/>
                <a:ea typeface="Georgia"/>
                <a:cs typeface="Georgia"/>
                <a:sym typeface="Georgia"/>
              </a:rPr>
              <a:t> </a:t>
            </a:r>
          </a:p>
          <a:p>
            <a:pPr lvl="0" indent="457200" rtl="0">
              <a:lnSpc>
                <a:spcPct val="115000"/>
              </a:lnSpc>
              <a:spcBef>
                <a:spcPts val="0"/>
              </a:spcBef>
              <a:buNone/>
            </a:pPr>
            <a:endParaRPr sz="1400">
              <a:latin typeface="Georgia"/>
              <a:ea typeface="Georgia"/>
              <a:cs typeface="Georgia"/>
              <a:sym typeface="Georgia"/>
            </a:endParaRPr>
          </a:p>
          <a:p>
            <a:pPr marL="0" lvl="0" indent="0" rtl="0">
              <a:lnSpc>
                <a:spcPct val="115000"/>
              </a:lnSpc>
              <a:spcBef>
                <a:spcPts val="0"/>
              </a:spcBef>
              <a:buNone/>
            </a:pPr>
            <a:endParaRPr sz="1400">
              <a:latin typeface="Georgia"/>
              <a:ea typeface="Georgia"/>
              <a:cs typeface="Georgia"/>
              <a:sym typeface="Georgia"/>
            </a:endParaRPr>
          </a:p>
          <a:p>
            <a:pPr marL="0" lvl="0" indent="457200" rtl="0">
              <a:lnSpc>
                <a:spcPct val="115000"/>
              </a:lnSpc>
              <a:spcBef>
                <a:spcPts val="0"/>
              </a:spcBef>
              <a:buNone/>
            </a:pPr>
            <a:endParaRPr sz="1200" i="1">
              <a:latin typeface="Georgia"/>
              <a:ea typeface="Georgia"/>
              <a:cs typeface="Georgia"/>
              <a:sym typeface="Georgia"/>
            </a:endParaRPr>
          </a:p>
          <a:p>
            <a:pPr lvl="0" rtl="0">
              <a:lnSpc>
                <a:spcPct val="115000"/>
              </a:lnSpc>
              <a:spcBef>
                <a:spcPts val="0"/>
              </a:spcBef>
              <a:buNone/>
            </a:pPr>
            <a:r>
              <a:rPr lang="en" sz="1400">
                <a:solidFill>
                  <a:srgbClr val="323232"/>
                </a:solidFill>
                <a:latin typeface="Georgia"/>
                <a:ea typeface="Georgia"/>
                <a:cs typeface="Georgia"/>
                <a:sym typeface="Georgia"/>
              </a:rPr>
              <a:t>	</a:t>
            </a:r>
          </a:p>
          <a:p>
            <a:pPr lvl="0" rtl="0">
              <a:lnSpc>
                <a:spcPct val="115000"/>
              </a:lnSpc>
              <a:spcBef>
                <a:spcPts val="0"/>
              </a:spcBef>
              <a:buNone/>
            </a:pPr>
            <a:r>
              <a:rPr lang="en" sz="1400">
                <a:latin typeface="Georgia"/>
                <a:ea typeface="Georgia"/>
                <a:cs typeface="Georgia"/>
                <a:sym typeface="Georgia"/>
              </a:rPr>
              <a:t>	</a:t>
            </a:r>
          </a:p>
          <a:p>
            <a:pPr lvl="0" rtl="0">
              <a:lnSpc>
                <a:spcPct val="115000"/>
              </a:lnSpc>
              <a:spcBef>
                <a:spcPts val="0"/>
              </a:spcBef>
              <a:buNone/>
            </a:pPr>
            <a:r>
              <a:rPr lang="en" sz="1400">
                <a:latin typeface="Georgia"/>
                <a:ea typeface="Georgia"/>
                <a:cs typeface="Georgia"/>
                <a:sym typeface="Georgia"/>
              </a:rPr>
              <a:t> </a:t>
            </a:r>
          </a:p>
          <a:p>
            <a:pPr lvl="0" rtl="0">
              <a:lnSpc>
                <a:spcPct val="115000"/>
              </a:lnSpc>
              <a:spcBef>
                <a:spcPts val="0"/>
              </a:spcBef>
              <a:buNone/>
            </a:pPr>
            <a:endParaRPr sz="1100">
              <a:latin typeface="Georgia"/>
              <a:ea typeface="Georgia"/>
              <a:cs typeface="Georgia"/>
              <a:sym typeface="Georgia"/>
            </a:endParaRPr>
          </a:p>
          <a:p>
            <a:pPr lvl="0">
              <a:lnSpc>
                <a:spcPct val="115000"/>
              </a:lnSpc>
              <a:spcBef>
                <a:spcPts val="0"/>
              </a:spcBef>
              <a:buNone/>
            </a:pPr>
            <a:endParaRPr sz="1100">
              <a:latin typeface="Georgia"/>
              <a:ea typeface="Georgia"/>
              <a:cs typeface="Georgia"/>
              <a:sym typeface="Georgia"/>
            </a:endParaRPr>
          </a:p>
        </p:txBody>
      </p:sp>
      <p:pic>
        <p:nvPicPr>
          <p:cNvPr id="43" name="Shape 43"/>
          <p:cNvPicPr preferRelativeResize="0"/>
          <p:nvPr/>
        </p:nvPicPr>
        <p:blipFill>
          <a:blip r:embed="rId9">
            <a:alphaModFix/>
          </a:blip>
          <a:stretch>
            <a:fillRect/>
          </a:stretch>
        </p:blipFill>
        <p:spPr>
          <a:xfrm>
            <a:off x="4750475" y="3267500"/>
            <a:ext cx="1819424" cy="143202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274425" y="232078"/>
            <a:ext cx="8229600" cy="857400"/>
          </a:xfrm>
          <a:prstGeom prst="rect">
            <a:avLst/>
          </a:prstGeom>
        </p:spPr>
        <p:txBody>
          <a:bodyPr lIns="91425" tIns="91425" rIns="91425" bIns="91425" anchor="b" anchorCtr="0">
            <a:noAutofit/>
          </a:bodyPr>
          <a:lstStyle/>
          <a:p>
            <a:pPr lvl="0">
              <a:spcBef>
                <a:spcPts val="0"/>
              </a:spcBef>
              <a:buNone/>
            </a:pPr>
            <a:r>
              <a:rPr lang="en" sz="2400" b="0" i="1" u="sng">
                <a:latin typeface="Georgia"/>
                <a:ea typeface="Georgia"/>
                <a:cs typeface="Georgia"/>
                <a:sym typeface="Georgia"/>
              </a:rPr>
              <a:t>How does it work?</a:t>
            </a:r>
          </a:p>
        </p:txBody>
      </p:sp>
      <p:sp>
        <p:nvSpPr>
          <p:cNvPr id="49" name="Shape 49"/>
          <p:cNvSpPr txBox="1">
            <a:spLocks noGrp="1"/>
          </p:cNvSpPr>
          <p:nvPr>
            <p:ph type="body" idx="1"/>
          </p:nvPr>
        </p:nvSpPr>
        <p:spPr>
          <a:xfrm>
            <a:off x="196125" y="1200150"/>
            <a:ext cx="8229600" cy="3725699"/>
          </a:xfrm>
          <a:prstGeom prst="rect">
            <a:avLst/>
          </a:prstGeom>
        </p:spPr>
        <p:txBody>
          <a:bodyPr lIns="91425" tIns="91425" rIns="91425" bIns="91425" anchor="t" anchorCtr="0">
            <a:noAutofit/>
          </a:bodyPr>
          <a:lstStyle/>
          <a:p>
            <a:pPr lvl="0" indent="457200" rtl="0">
              <a:lnSpc>
                <a:spcPct val="115000"/>
              </a:lnSpc>
              <a:spcBef>
                <a:spcPts val="0"/>
              </a:spcBef>
              <a:buNone/>
            </a:pPr>
            <a:r>
              <a:rPr lang="en" sz="1400">
                <a:latin typeface="Georgia"/>
                <a:ea typeface="Georgia"/>
                <a:cs typeface="Georgia"/>
                <a:sym typeface="Georgia"/>
              </a:rPr>
              <a:t>To actually use an Enigma Machine,there’s a keyboard on the bottom and a decoder (lampboard) on top. Let’s say you press letters G &amp; Z. When you press G, the letter H on the lampboard lights up. That means that the letter H is hooked up to the letter G, so the first letter of the message is H (not G). Then if you press the letter Z, the letter I lights up so that means it’s the second letter of the code. So the message you’d be sending would actually be HI instead of GZ. This whole process is called Substitution Cipher. </a:t>
            </a:r>
          </a:p>
          <a:p>
            <a:pPr lvl="0" indent="457200" algn="r" rtl="0">
              <a:lnSpc>
                <a:spcPct val="115000"/>
              </a:lnSpc>
              <a:spcBef>
                <a:spcPts val="0"/>
              </a:spcBef>
              <a:buNone/>
            </a:pPr>
            <a:r>
              <a:rPr lang="en" sz="1400">
                <a:latin typeface="Georgia"/>
                <a:ea typeface="Georgia"/>
                <a:cs typeface="Georgia"/>
                <a:sym typeface="Georgia"/>
              </a:rPr>
              <a:t>                                               </a:t>
            </a:r>
          </a:p>
          <a:p>
            <a:pPr lvl="0" indent="457200" algn="l" rtl="0">
              <a:lnSpc>
                <a:spcPct val="115000"/>
              </a:lnSpc>
              <a:spcBef>
                <a:spcPts val="0"/>
              </a:spcBef>
              <a:buNone/>
            </a:pPr>
            <a:r>
              <a:rPr lang="en" sz="1200">
                <a:solidFill>
                  <a:srgbClr val="B7B7B7"/>
                </a:solidFill>
                <a:latin typeface="Georgia"/>
                <a:ea typeface="Georgia"/>
                <a:cs typeface="Georgia"/>
                <a:sym typeface="Georgia"/>
              </a:rPr>
              <a:t>                                           the person pressed the letter I, but the letter U</a:t>
            </a:r>
          </a:p>
          <a:p>
            <a:pPr lvl="0" indent="457200" rtl="0">
              <a:lnSpc>
                <a:spcPct val="115000"/>
              </a:lnSpc>
              <a:spcBef>
                <a:spcPts val="0"/>
              </a:spcBef>
              <a:buNone/>
            </a:pPr>
            <a:r>
              <a:rPr lang="en" sz="1200">
                <a:solidFill>
                  <a:srgbClr val="B7B7B7"/>
                </a:solidFill>
                <a:latin typeface="Georgia"/>
                <a:ea typeface="Georgia"/>
                <a:cs typeface="Georgia"/>
                <a:sym typeface="Georgia"/>
              </a:rPr>
              <a:t>                                           lights up on the lightboard. That means the I </a:t>
            </a:r>
          </a:p>
          <a:p>
            <a:pPr lvl="0" indent="457200" rtl="0">
              <a:lnSpc>
                <a:spcPct val="115000"/>
              </a:lnSpc>
              <a:spcBef>
                <a:spcPts val="0"/>
              </a:spcBef>
              <a:buNone/>
            </a:pPr>
            <a:r>
              <a:rPr lang="en" sz="1200">
                <a:solidFill>
                  <a:srgbClr val="B7B7B7"/>
                </a:solidFill>
                <a:latin typeface="Georgia"/>
                <a:ea typeface="Georgia"/>
                <a:cs typeface="Georgia"/>
                <a:sym typeface="Georgia"/>
              </a:rPr>
              <a:t>                                           actually means the letter U</a:t>
            </a:r>
          </a:p>
          <a:p>
            <a:pPr lvl="0" algn="r" rtl="0">
              <a:lnSpc>
                <a:spcPct val="115000"/>
              </a:lnSpc>
              <a:spcBef>
                <a:spcPts val="0"/>
              </a:spcBef>
              <a:buNone/>
            </a:pPr>
            <a:r>
              <a:rPr lang="en" sz="1400" i="1" u="sng">
                <a:latin typeface="Georgia"/>
                <a:ea typeface="Georgia"/>
                <a:cs typeface="Georgia"/>
                <a:sym typeface="Georgia"/>
              </a:rPr>
              <a:t>ENCRYPTION:</a:t>
            </a:r>
            <a:r>
              <a:rPr lang="en" sz="1400">
                <a:latin typeface="Georgia"/>
                <a:ea typeface="Georgia"/>
                <a:cs typeface="Georgia"/>
                <a:sym typeface="Georgia"/>
              </a:rPr>
              <a:t> </a:t>
            </a:r>
            <a:r>
              <a:rPr lang="en" sz="1200" i="1">
                <a:latin typeface="Georgia"/>
                <a:ea typeface="Georgia"/>
                <a:cs typeface="Georgia"/>
                <a:sym typeface="Georgia"/>
              </a:rPr>
              <a:t>the process of encoding messages or information in such a way that </a:t>
            </a:r>
          </a:p>
          <a:p>
            <a:pPr lvl="0" algn="r">
              <a:lnSpc>
                <a:spcPct val="115000"/>
              </a:lnSpc>
              <a:spcBef>
                <a:spcPts val="0"/>
              </a:spcBef>
              <a:buNone/>
            </a:pPr>
            <a:r>
              <a:rPr lang="en" sz="1200" i="1">
                <a:latin typeface="Georgia"/>
                <a:ea typeface="Georgia"/>
                <a:cs typeface="Georgia"/>
                <a:sym typeface="Georgia"/>
              </a:rPr>
              <a:t>only authorized parties can read it</a:t>
            </a:r>
          </a:p>
        </p:txBody>
      </p:sp>
      <p:pic>
        <p:nvPicPr>
          <p:cNvPr id="50" name="Shape 50"/>
          <p:cNvPicPr preferRelativeResize="0"/>
          <p:nvPr/>
        </p:nvPicPr>
        <p:blipFill>
          <a:blip r:embed="rId3">
            <a:alphaModFix/>
          </a:blip>
          <a:stretch>
            <a:fillRect/>
          </a:stretch>
        </p:blipFill>
        <p:spPr>
          <a:xfrm>
            <a:off x="196125" y="3312225"/>
            <a:ext cx="1961324" cy="13055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sz="2400" b="0" i="1" u="sng">
                <a:latin typeface="Georgia"/>
                <a:ea typeface="Georgia"/>
                <a:cs typeface="Georgia"/>
                <a:sym typeface="Georgia"/>
              </a:rPr>
              <a:t>How does it work? PT.2</a:t>
            </a:r>
          </a:p>
        </p:txBody>
      </p:sp>
      <p:sp>
        <p:nvSpPr>
          <p:cNvPr id="56" name="Shape 56"/>
          <p:cNvSpPr txBox="1">
            <a:spLocks noGrp="1"/>
          </p:cNvSpPr>
          <p:nvPr>
            <p:ph type="body" idx="1"/>
          </p:nvPr>
        </p:nvSpPr>
        <p:spPr>
          <a:xfrm>
            <a:off x="309275" y="1200150"/>
            <a:ext cx="8229600" cy="3725699"/>
          </a:xfrm>
          <a:prstGeom prst="rect">
            <a:avLst/>
          </a:prstGeom>
        </p:spPr>
        <p:txBody>
          <a:bodyPr lIns="91425" tIns="91425" rIns="91425" bIns="91425" anchor="t" anchorCtr="0">
            <a:noAutofit/>
          </a:bodyPr>
          <a:lstStyle/>
          <a:p>
            <a:pPr lvl="0" indent="457200" rtl="0">
              <a:lnSpc>
                <a:spcPct val="115000"/>
              </a:lnSpc>
              <a:spcBef>
                <a:spcPts val="0"/>
              </a:spcBef>
              <a:buNone/>
            </a:pPr>
            <a:r>
              <a:rPr lang="en" sz="1400">
                <a:solidFill>
                  <a:schemeClr val="dk1"/>
                </a:solidFill>
                <a:latin typeface="Georgia"/>
                <a:ea typeface="Georgia"/>
                <a:cs typeface="Georgia"/>
                <a:sym typeface="Georgia"/>
              </a:rPr>
              <a:t>There are also rotors (small circular disks) with 26 input locations and 26 output locations. Output from the plugboard goes as the input of the first rotor and the output from that goes as the input to the second rotor and so on…</a:t>
            </a:r>
          </a:p>
          <a:p>
            <a:pPr lvl="0" indent="457200" rtl="0">
              <a:lnSpc>
                <a:spcPct val="115000"/>
              </a:lnSpc>
              <a:spcBef>
                <a:spcPts val="0"/>
              </a:spcBef>
              <a:buNone/>
            </a:pPr>
            <a:r>
              <a:rPr lang="en" sz="1400">
                <a:solidFill>
                  <a:schemeClr val="dk1"/>
                </a:solidFill>
                <a:latin typeface="Georgia"/>
                <a:ea typeface="Georgia"/>
                <a:cs typeface="Georgia"/>
                <a:sym typeface="Georgia"/>
              </a:rPr>
              <a:t>There’s also reflectors and plug-in boards, which are even more parts that make the Enigma Machine even more unbreakable. Plug-in boards help choose which letter would stand for which other letter, and reflectors are just very, very confusing. Reflectors acts on the output of the last rotor and swaps the letters in pairs as new output to the rotors.</a:t>
            </a:r>
          </a:p>
          <a:p>
            <a:pPr lvl="0" indent="387350" rtl="0">
              <a:lnSpc>
                <a:spcPct val="115000"/>
              </a:lnSpc>
              <a:spcBef>
                <a:spcPts val="0"/>
              </a:spcBef>
              <a:buClr>
                <a:schemeClr val="dk1"/>
              </a:buClr>
              <a:buSzPct val="78571"/>
              <a:buFont typeface="Arial"/>
              <a:buNone/>
            </a:pPr>
            <a:r>
              <a:rPr lang="en" sz="1400">
                <a:solidFill>
                  <a:schemeClr val="dk1"/>
                </a:solidFill>
                <a:latin typeface="Georgia"/>
                <a:ea typeface="Georgia"/>
                <a:cs typeface="Georgia"/>
                <a:sym typeface="Georgia"/>
              </a:rPr>
              <a:t>Maybe we aren’t meant to understand rotors and reflector. The video will help explain</a:t>
            </a:r>
          </a:p>
          <a:p>
            <a:pPr lvl="0" indent="387350" rtl="0">
              <a:lnSpc>
                <a:spcPct val="115000"/>
              </a:lnSpc>
              <a:spcBef>
                <a:spcPts val="0"/>
              </a:spcBef>
              <a:buClr>
                <a:schemeClr val="dk1"/>
              </a:buClr>
              <a:buSzPct val="78571"/>
              <a:buFont typeface="Arial"/>
              <a:buNone/>
            </a:pPr>
            <a:r>
              <a:rPr lang="en" sz="1400">
                <a:solidFill>
                  <a:schemeClr val="dk1"/>
                </a:solidFill>
                <a:latin typeface="Georgia"/>
                <a:ea typeface="Georgia"/>
                <a:cs typeface="Georgia"/>
                <a:sym typeface="Georgia"/>
              </a:rPr>
              <a:t>                                                                                </a:t>
            </a:r>
          </a:p>
          <a:p>
            <a:pPr lvl="0" indent="387350" rtl="0">
              <a:lnSpc>
                <a:spcPct val="115000"/>
              </a:lnSpc>
              <a:spcBef>
                <a:spcPts val="0"/>
              </a:spcBef>
              <a:buClr>
                <a:schemeClr val="dk1"/>
              </a:buClr>
              <a:buSzPct val="78571"/>
              <a:buFont typeface="Arial"/>
              <a:buNone/>
            </a:pPr>
            <a:endParaRPr sz="1400">
              <a:solidFill>
                <a:schemeClr val="dk1"/>
              </a:solidFill>
              <a:latin typeface="Georgia"/>
              <a:ea typeface="Georgia"/>
              <a:cs typeface="Georgia"/>
              <a:sym typeface="Georgia"/>
            </a:endParaRPr>
          </a:p>
          <a:p>
            <a:pPr lvl="0" indent="387350" rtl="0">
              <a:lnSpc>
                <a:spcPct val="115000"/>
              </a:lnSpc>
              <a:spcBef>
                <a:spcPts val="0"/>
              </a:spcBef>
              <a:buClr>
                <a:schemeClr val="dk1"/>
              </a:buClr>
              <a:buSzPct val="78571"/>
              <a:buFont typeface="Arial"/>
              <a:buNone/>
            </a:pPr>
            <a:r>
              <a:rPr lang="en" sz="1400">
                <a:solidFill>
                  <a:schemeClr val="dk1"/>
                </a:solidFill>
                <a:latin typeface="Georgia"/>
                <a:ea typeface="Georgia"/>
                <a:cs typeface="Georgia"/>
                <a:sym typeface="Georgia"/>
              </a:rPr>
              <a:t>                                                               </a:t>
            </a:r>
            <a:r>
              <a:rPr lang="en" sz="1100">
                <a:solidFill>
                  <a:srgbClr val="B7B7B7"/>
                </a:solidFill>
                <a:latin typeface="Georgia"/>
                <a:ea typeface="Georgia"/>
                <a:cs typeface="Georgia"/>
                <a:sym typeface="Georgia"/>
              </a:rPr>
              <a:t>Me, while i was</a:t>
            </a:r>
          </a:p>
          <a:p>
            <a:pPr lvl="0" indent="387350" rtl="0">
              <a:lnSpc>
                <a:spcPct val="115000"/>
              </a:lnSpc>
              <a:spcBef>
                <a:spcPts val="0"/>
              </a:spcBef>
              <a:buClr>
                <a:schemeClr val="dk1"/>
              </a:buClr>
              <a:buSzPct val="100000"/>
              <a:buFont typeface="Arial"/>
              <a:buNone/>
            </a:pPr>
            <a:r>
              <a:rPr lang="en" sz="1100">
                <a:solidFill>
                  <a:srgbClr val="B7B7B7"/>
                </a:solidFill>
                <a:latin typeface="Georgia"/>
                <a:ea typeface="Georgia"/>
                <a:cs typeface="Georgia"/>
                <a:sym typeface="Georgia"/>
              </a:rPr>
              <a:t>                                                                                learning about how</a:t>
            </a:r>
          </a:p>
          <a:p>
            <a:pPr lvl="0" indent="387350" rtl="0">
              <a:lnSpc>
                <a:spcPct val="115000"/>
              </a:lnSpc>
              <a:spcBef>
                <a:spcPts val="0"/>
              </a:spcBef>
              <a:buClr>
                <a:schemeClr val="dk1"/>
              </a:buClr>
              <a:buSzPct val="100000"/>
              <a:buFont typeface="Arial"/>
              <a:buNone/>
            </a:pPr>
            <a:r>
              <a:rPr lang="en" sz="1100">
                <a:solidFill>
                  <a:srgbClr val="B7B7B7"/>
                </a:solidFill>
                <a:latin typeface="Georgia"/>
                <a:ea typeface="Georgia"/>
                <a:cs typeface="Georgia"/>
                <a:sym typeface="Georgia"/>
              </a:rPr>
              <a:t>                                                                                the enigma works</a:t>
            </a:r>
          </a:p>
        </p:txBody>
      </p:sp>
      <p:pic>
        <p:nvPicPr>
          <p:cNvPr id="57" name="Shape 57"/>
          <p:cNvPicPr preferRelativeResize="0"/>
          <p:nvPr/>
        </p:nvPicPr>
        <p:blipFill>
          <a:blip r:embed="rId3">
            <a:alphaModFix/>
          </a:blip>
          <a:stretch>
            <a:fillRect/>
          </a:stretch>
        </p:blipFill>
        <p:spPr>
          <a:xfrm>
            <a:off x="139250" y="3468537"/>
            <a:ext cx="2769350" cy="1329274"/>
          </a:xfrm>
          <a:prstGeom prst="rect">
            <a:avLst/>
          </a:prstGeom>
          <a:noFill/>
          <a:ln>
            <a:noFill/>
          </a:ln>
        </p:spPr>
      </p:pic>
      <p:sp>
        <p:nvSpPr>
          <p:cNvPr id="58" name="Shape 58">
            <a:hlinkClick r:id=""/>
          </p:cNvPr>
          <p:cNvSpPr/>
          <p:nvPr/>
        </p:nvSpPr>
        <p:spPr>
          <a:xfrm>
            <a:off x="5482026" y="3244700"/>
            <a:ext cx="2369273" cy="1776950"/>
          </a:xfrm>
          <a:prstGeom prst="rect">
            <a:avLst/>
          </a:prstGeom>
          <a:blipFill>
            <a:blip r:embed="rId4">
              <a:alphaModFix/>
            </a:blip>
            <a:stretch>
              <a:fillRect/>
            </a:stretch>
          </a:blipFill>
          <a:ln>
            <a:noFill/>
          </a:ln>
        </p:spPr>
      </p:sp>
      <p:cxnSp>
        <p:nvCxnSpPr>
          <p:cNvPr id="59" name="Shape 59"/>
          <p:cNvCxnSpPr/>
          <p:nvPr/>
        </p:nvCxnSpPr>
        <p:spPr>
          <a:xfrm flipH="1">
            <a:off x="2984225" y="4002550"/>
            <a:ext cx="548399" cy="17399"/>
          </a:xfrm>
          <a:prstGeom prst="straightConnector1">
            <a:avLst/>
          </a:prstGeom>
          <a:noFill/>
          <a:ln w="19050" cap="flat" cmpd="sng">
            <a:solidFill>
              <a:schemeClr val="dk2"/>
            </a:solidFill>
            <a:prstDash val="solid"/>
            <a:round/>
            <a:headEnd type="none" w="lg" len="lg"/>
            <a:tailEnd type="triangle" w="lg" len="lg"/>
          </a:ln>
        </p:spPr>
      </p:cxn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latin typeface="Georgia"/>
                <a:ea typeface="Georgia"/>
                <a:cs typeface="Georgia"/>
                <a:sym typeface="Georgia"/>
              </a:rPr>
              <a:t>EXAMPLE</a:t>
            </a:r>
          </a:p>
        </p:txBody>
      </p:sp>
      <p:sp>
        <p:nvSpPr>
          <p:cNvPr id="65" name="Shape 6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sz="1400">
                <a:solidFill>
                  <a:schemeClr val="dk1"/>
                </a:solidFill>
                <a:latin typeface="Georgia"/>
                <a:ea typeface="Georgia"/>
                <a:cs typeface="Georgia"/>
                <a:sym typeface="Georgia"/>
              </a:rPr>
              <a:t>Let’s use this cipher alphabet and see if you could crack the code</a:t>
            </a:r>
          </a:p>
          <a:p>
            <a:pPr lvl="0" rtl="0">
              <a:spcBef>
                <a:spcPts val="0"/>
              </a:spcBef>
              <a:buNone/>
            </a:pPr>
            <a:endParaRPr sz="1400">
              <a:solidFill>
                <a:schemeClr val="dk1"/>
              </a:solidFill>
              <a:latin typeface="Georgia"/>
              <a:ea typeface="Georgia"/>
              <a:cs typeface="Georgia"/>
              <a:sym typeface="Georgia"/>
            </a:endParaRPr>
          </a:p>
          <a:p>
            <a:pPr lvl="0">
              <a:spcBef>
                <a:spcPts val="0"/>
              </a:spcBef>
              <a:buNone/>
            </a:pPr>
            <a:r>
              <a:rPr lang="en" sz="2400">
                <a:solidFill>
                  <a:schemeClr val="dk1"/>
                </a:solidFill>
                <a:latin typeface="Georgia"/>
                <a:ea typeface="Georgia"/>
                <a:cs typeface="Georgia"/>
                <a:sym typeface="Georgia"/>
              </a:rPr>
              <a:t>D QO MKQOJB HJDGCX</a:t>
            </a:r>
          </a:p>
        </p:txBody>
      </p:sp>
      <p:pic>
        <p:nvPicPr>
          <p:cNvPr id="66" name="Shape 66"/>
          <p:cNvPicPr preferRelativeResize="0"/>
          <p:nvPr/>
        </p:nvPicPr>
        <p:blipFill>
          <a:blip r:embed="rId3">
            <a:alphaModFix/>
          </a:blip>
          <a:stretch>
            <a:fillRect/>
          </a:stretch>
        </p:blipFill>
        <p:spPr>
          <a:xfrm>
            <a:off x="457193" y="2412350"/>
            <a:ext cx="4550325" cy="23757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pPr lvl="0">
              <a:spcBef>
                <a:spcPts val="0"/>
              </a:spcBef>
              <a:buNone/>
            </a:pPr>
            <a:r>
              <a:rPr lang="en" i="1" u="sng"/>
              <a:t>The End</a:t>
            </a:r>
          </a:p>
        </p:txBody>
      </p:sp>
      <p:sp>
        <p:nvSpPr>
          <p:cNvPr id="72" name="Shape 72"/>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pPr lvl="0" algn="l">
              <a:spcBef>
                <a:spcPts val="0"/>
              </a:spcBef>
              <a:buNone/>
            </a:pPr>
            <a:endParaRPr/>
          </a:p>
        </p:txBody>
      </p:sp>
    </p:spTree>
  </p:cSld>
  <p:clrMapOvr>
    <a:masterClrMapping/>
  </p:clrMapOvr>
  <p:transition spd="slow">
    <p:cut/>
  </p:transition>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355</Words>
  <Application>Microsoft Macintosh PowerPoint</Application>
  <PresentationFormat>On-screen Show (16:9)</PresentationFormat>
  <Paragraphs>39</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Georgia</vt:lpstr>
      <vt:lpstr>Impact</vt:lpstr>
      <vt:lpstr>light-gradient</vt:lpstr>
      <vt:lpstr>WORLD OF WONDERS : THE ENIGMA MACHINE</vt:lpstr>
      <vt:lpstr>What is the Enigma Machine?</vt:lpstr>
      <vt:lpstr>How does it work?</vt:lpstr>
      <vt:lpstr>How does it work? PT.2</vt:lpstr>
      <vt:lpstr>EXAMPLE</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OF WONDERS : THE ENIGMA MACHINE</dc:title>
  <cp:lastModifiedBy>Libby Robertson</cp:lastModifiedBy>
  <cp:revision>1</cp:revision>
  <dcterms:modified xsi:type="dcterms:W3CDTF">2015-12-16T13:07:54Z</dcterms:modified>
</cp:coreProperties>
</file>